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Garamond" panose="02020404030301010803" pitchFamily="18"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5" roundtripDataSignature="AMtx7mjriBnajxAJeeSne8fVnJN52wYJx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2514"/>
  </p:normalViewPr>
  <p:slideViewPr>
    <p:cSldViewPr snapToGrid="0" snapToObjects="1">
      <p:cViewPr varScale="1">
        <p:scale>
          <a:sx n="89" d="100"/>
          <a:sy n="89" d="100"/>
        </p:scale>
        <p:origin x="8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Intro</a:t>
            </a:r>
          </a:p>
          <a:p>
            <a:pPr marL="0" lvl="0" indent="0" algn="l" rtl="0">
              <a:spcBef>
                <a:spcPts val="0"/>
              </a:spcBef>
              <a:spcAft>
                <a:spcPts val="0"/>
              </a:spcAft>
              <a:buNone/>
            </a:pPr>
            <a:r>
              <a:rPr lang="en-US" dirty="0" err="1"/>
              <a:t>Ov</a:t>
            </a:r>
            <a:endParaRPr dirty="0"/>
          </a:p>
        </p:txBody>
      </p:sp>
      <p:sp>
        <p:nvSpPr>
          <p:cNvPr id="29" name="Google Shape;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c186f3440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c186f344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c186f3440_0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c186f344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By using these lessons, you’re not only helping your students be better communicators, thus helping them improve in the many LDEs that require good communication skills, you are also giving a good foundation for the development of an Ag Comm CDE team.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c186f3440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c186f344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Each team is made up of 4 members.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c186f3440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c186f344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winning team will have access to faculty/students to help them develop their media plan for the national contest. This is common in several states.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c186f3440_0_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c186f344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Participation numbers have been stagnant for several years. By moving when the contest is we hope to increase the number of participants.</a:t>
            </a:r>
            <a:endParaRPr/>
          </a:p>
          <a:p>
            <a:pPr marL="0" lvl="0" indent="0" algn="l" rtl="0">
              <a:spcBef>
                <a:spcPts val="0"/>
              </a:spcBef>
              <a:spcAft>
                <a:spcPts val="0"/>
              </a:spcAft>
              <a:buNone/>
            </a:pPr>
            <a:r>
              <a:rPr lang="en-US"/>
              <a:t>The media plan is daunting, so we wanted to lower the bar for programs wanting to get their feet wet in ag comm</a:t>
            </a:r>
            <a:endParaRPr/>
          </a:p>
          <a:p>
            <a:pPr marL="0" lvl="0" indent="0" algn="l" rtl="0">
              <a:spcBef>
                <a:spcPts val="0"/>
              </a:spcBef>
              <a:spcAft>
                <a:spcPts val="0"/>
              </a:spcAft>
              <a:buNone/>
            </a:pPr>
            <a:r>
              <a:rPr lang="en-US"/>
              <a:t>Mini-Workshops for each of the practicum areas before they compete (did this this year and saw an increase in scores)</a:t>
            </a:r>
            <a:endParaRPr/>
          </a:p>
          <a:p>
            <a:pPr marL="0" lvl="0" indent="0" algn="l" rtl="0">
              <a:spcBef>
                <a:spcPts val="0"/>
              </a:spcBef>
              <a:spcAft>
                <a:spcPts val="0"/>
              </a:spcAft>
              <a:buNone/>
            </a:pPr>
            <a:r>
              <a:rPr lang="en-US"/>
              <a:t>Alternatives can compete to see how they like the contest, get a feel for it, etc.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c186f3440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c186f344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66da50eb0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66da50e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RS, </a:t>
            </a:r>
            <a:endParaRPr/>
          </a:p>
          <a:p>
            <a:pPr marL="0" lvl="0" indent="0" algn="l" rtl="0">
              <a:spcBef>
                <a:spcPts val="0"/>
              </a:spcBef>
              <a:spcAft>
                <a:spcPts val="0"/>
              </a:spcAft>
              <a:buNone/>
            </a:pPr>
            <a:r>
              <a:rPr lang="en-US"/>
              <a:t>After the break…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GS: From National FFA’s Philosophies &amp; Guiding Principles of SAE Document: “A key component of quality SAE is documentation which includes not only financial recordkeeping but also a record of skills and knowledge attained, credentials or certifications earned evidence of prior planning, evidence of reflection and evidence of career planning.”</a:t>
            </a:r>
            <a:endParaRPr/>
          </a:p>
          <a:p>
            <a:pPr marL="0" lvl="0" indent="0" algn="l" rtl="0">
              <a:spcBef>
                <a:spcPts val="0"/>
              </a:spcBef>
              <a:spcAft>
                <a:spcPts val="0"/>
              </a:spcAft>
              <a:buNone/>
            </a:pPr>
            <a:endParaRPr/>
          </a:p>
          <a:p>
            <a:pPr marL="0" lvl="0" indent="0" algn="l" rtl="0">
              <a:spcBef>
                <a:spcPts val="0"/>
              </a:spcBef>
              <a:spcAft>
                <a:spcPts val="0"/>
              </a:spcAft>
              <a:buNone/>
            </a:pPr>
            <a:r>
              <a:rPr lang="en-US"/>
              <a:t>Good Communication skills are important for two of the three circles in the model, so the most logical place for the foundations of good communication to be taught is in the third circle: Classroom/Laboratory Instruction</a:t>
            </a:r>
            <a:endParaRPr/>
          </a:p>
        </p:txBody>
      </p:sp>
      <p:sp>
        <p:nvSpPr>
          <p:cNvPr id="35" name="Google Shape;3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7c186f3440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7c186f344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GS: What are your student needs/interests? What are your strengths? How might an ag comm course strengthen your program as a whole? Could it help meet a state requirement for your students? Encourage non-traditional students to be a part of your program? IF starting/developing an ag comm course is something you’re interested in, then we would LOVE to help connect you with others who are teaching ag comm in other states. </a:t>
            </a:r>
            <a:endParaRPr/>
          </a:p>
          <a:p>
            <a:pPr marL="0" lvl="0" indent="0" algn="l" rtl="0">
              <a:spcBef>
                <a:spcPts val="0"/>
              </a:spcBef>
              <a:spcAft>
                <a:spcPts val="0"/>
              </a:spcAft>
              <a:buNone/>
            </a:pPr>
            <a:endParaRPr/>
          </a:p>
          <a:p>
            <a:pPr marL="0" lvl="0" indent="0" algn="l" rtl="0">
              <a:spcBef>
                <a:spcPts val="0"/>
              </a:spcBef>
              <a:spcAft>
                <a:spcPts val="0"/>
              </a:spcAft>
              <a:buNone/>
            </a:pPr>
            <a:r>
              <a:rPr lang="en-US"/>
              <a:t>Maybe these are some of the reasons you haven’t taught ag comm yet or maybe they are keeping you from trying to teach ag comm in your formal classroom. For the first part of this session, we want to talk to yall about how you can incorporate ag comm curriculum directly into your current classrooms, but first, Rebecca is going to show you how ag comm is being incorporated in other places.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7c186f3440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7c186f344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7c186f344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7c186f344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RS - show website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c186f344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c186f344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GS Hailey</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c186f344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c186f344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Created by? Audrey</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c186f3440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c186f344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SOCIAL MEDIA BONUS! Also includes a “Tweets by Watson, Crick, and Mendel” activity</a:t>
            </a:r>
            <a:endParaRPr/>
          </a:p>
          <a:p>
            <a:pPr marL="0" lvl="0" indent="0" algn="l" rtl="0">
              <a:spcBef>
                <a:spcPts val="0"/>
              </a:spcBef>
              <a:spcAft>
                <a:spcPts val="0"/>
              </a:spcAft>
              <a:buNone/>
            </a:pPr>
            <a:endParaRPr/>
          </a:p>
          <a:p>
            <a:pPr marL="0" lvl="0" indent="0" algn="l" rtl="0">
              <a:spcBef>
                <a:spcPts val="0"/>
              </a:spcBef>
              <a:spcAft>
                <a:spcPts val="0"/>
              </a:spcAft>
              <a:buNone/>
            </a:pPr>
            <a:r>
              <a:rPr lang="en-US"/>
              <a:t>Joe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c186f344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c186f344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RS - joe</a:t>
            </a:r>
            <a:endParaRPr sz="2200">
              <a:solidFill>
                <a:schemeClr val="dk1"/>
              </a:solidFill>
              <a:latin typeface="Garamond"/>
              <a:ea typeface="Garamond"/>
              <a:cs typeface="Garamond"/>
              <a:sym typeface="Garamond"/>
            </a:endParaRPr>
          </a:p>
          <a:p>
            <a:pPr marL="0" lvl="0" indent="0" algn="l" rtl="0">
              <a:lnSpc>
                <a:spcPct val="90000"/>
              </a:lnSpc>
              <a:spcBef>
                <a:spcPts val="1000"/>
              </a:spcBef>
              <a:spcAft>
                <a:spcPts val="0"/>
              </a:spcAft>
              <a:buNone/>
            </a:pPr>
            <a:r>
              <a:rPr lang="en-US" sz="2200">
                <a:solidFill>
                  <a:schemeClr val="dk1"/>
                </a:solidFill>
                <a:latin typeface="Garamond"/>
                <a:ea typeface="Garamond"/>
                <a:cs typeface="Garamond"/>
                <a:sym typeface="Garamond"/>
              </a:rPr>
              <a:t>AFNR career pathways [Agribusiness systems, animal systems, biotechnology systems, environmental service systems, food products and processing, natural resource systems, plant systems, power/structural/technical systems] </a:t>
            </a:r>
            <a:endParaRPr sz="2200">
              <a:solidFill>
                <a:schemeClr val="dk1"/>
              </a:solidFill>
              <a:latin typeface="Garamond"/>
              <a:ea typeface="Garamond"/>
              <a:cs typeface="Garamond"/>
              <a:sym typeface="Garamond"/>
            </a:endParaRPr>
          </a:p>
          <a:p>
            <a:pPr marL="0" lvl="0" indent="0" algn="l" rtl="0">
              <a:lnSpc>
                <a:spcPct val="90000"/>
              </a:lnSpc>
              <a:spcBef>
                <a:spcPts val="1000"/>
              </a:spcBef>
              <a:spcAft>
                <a:spcPts val="0"/>
              </a:spcAft>
              <a:buClr>
                <a:schemeClr val="dk1"/>
              </a:buClr>
              <a:buSzPts val="1100"/>
              <a:buFont typeface="Arial"/>
              <a:buNone/>
            </a:pPr>
            <a:r>
              <a:rPr lang="en-US" sz="2200">
                <a:solidFill>
                  <a:schemeClr val="dk1"/>
                </a:solidFill>
                <a:latin typeface="Garamond"/>
                <a:ea typeface="Garamond"/>
                <a:cs typeface="Garamond"/>
                <a:sym typeface="Garamond"/>
              </a:rPr>
              <a:t>Communication activities: </a:t>
            </a:r>
            <a:endParaRPr sz="2200">
              <a:solidFill>
                <a:schemeClr val="dk1"/>
              </a:solidFill>
              <a:latin typeface="Garamond"/>
              <a:ea typeface="Garamond"/>
              <a:cs typeface="Garamond"/>
              <a:sym typeface="Garamond"/>
            </a:endParaRPr>
          </a:p>
          <a:p>
            <a:pPr marL="457200" lvl="0" indent="0" algn="l" rtl="0">
              <a:lnSpc>
                <a:spcPct val="90000"/>
              </a:lnSpc>
              <a:spcBef>
                <a:spcPts val="1000"/>
              </a:spcBef>
              <a:spcAft>
                <a:spcPts val="0"/>
              </a:spcAft>
              <a:buNone/>
            </a:pPr>
            <a:r>
              <a:rPr lang="en-US" sz="2200">
                <a:solidFill>
                  <a:schemeClr val="dk1"/>
                </a:solidFill>
                <a:latin typeface="Garamond"/>
                <a:ea typeface="Garamond"/>
                <a:cs typeface="Garamond"/>
                <a:sym typeface="Garamond"/>
              </a:rPr>
              <a:t>Blog writing (roleplay HS guidance counselor who must draft blog post for students that gives overview of careers in 2 different pathways, then roleplay meeting with HS student in which you share blog and give overview while peer asks questions. Peer uses rubric to rate guidance counselor). </a:t>
            </a:r>
            <a:endParaRPr sz="2200">
              <a:solidFill>
                <a:schemeClr val="dk1"/>
              </a:solidFill>
              <a:latin typeface="Garamond"/>
              <a:ea typeface="Garamond"/>
              <a:cs typeface="Garamond"/>
              <a:sym typeface="Garamond"/>
            </a:endParaRPr>
          </a:p>
          <a:p>
            <a:pPr marL="457200" lvl="0" indent="0" algn="l" rtl="0">
              <a:lnSpc>
                <a:spcPct val="90000"/>
              </a:lnSpc>
              <a:spcBef>
                <a:spcPts val="1000"/>
              </a:spcBef>
              <a:spcAft>
                <a:spcPts val="0"/>
              </a:spcAft>
              <a:buNone/>
            </a:pPr>
            <a:r>
              <a:rPr lang="en-US" sz="2200">
                <a:solidFill>
                  <a:schemeClr val="dk1"/>
                </a:solidFill>
                <a:latin typeface="Garamond"/>
                <a:ea typeface="Garamond"/>
                <a:cs typeface="Garamond"/>
                <a:sym typeface="Garamond"/>
              </a:rPr>
              <a:t>Social media writing (roleplay recruiter that must develop Facebook profile for an organization that recruits young professionals into that career pathway). </a:t>
            </a:r>
            <a:endParaRPr sz="2200">
              <a:solidFill>
                <a:schemeClr val="dk1"/>
              </a:solidFill>
              <a:latin typeface="Garamond"/>
              <a:ea typeface="Garamond"/>
              <a:cs typeface="Garamond"/>
              <a:sym typeface="Garamond"/>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838200" y="1304238"/>
            <a:ext cx="735433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4"/>
          <p:cNvSpPr txBox="1"/>
          <p:nvPr/>
        </p:nvSpPr>
        <p:spPr>
          <a:xfrm>
            <a:off x="197708" y="6462583"/>
            <a:ext cx="64625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Garamond"/>
                <a:ea typeface="Garamond"/>
                <a:cs typeface="Garamond"/>
                <a:sym typeface="Garamond"/>
              </a:rPr>
              <a:t>Funding provided by support from the Minnesota Agricultural Education Leadership Council</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838200" y="365125"/>
            <a:ext cx="1084118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5"/>
          <p:cNvSpPr txBox="1">
            <a:spLocks noGrp="1"/>
          </p:cNvSpPr>
          <p:nvPr>
            <p:ph type="body" idx="1"/>
          </p:nvPr>
        </p:nvSpPr>
        <p:spPr>
          <a:xfrm>
            <a:off x="838200" y="1825625"/>
            <a:ext cx="10841182" cy="37966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5"/>
          <p:cNvSpPr/>
          <p:nvPr/>
        </p:nvSpPr>
        <p:spPr>
          <a:xfrm>
            <a:off x="0" y="5846618"/>
            <a:ext cx="12192000" cy="858982"/>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 name="Google Shape;20;p5"/>
          <p:cNvPicPr preferRelativeResize="0"/>
          <p:nvPr/>
        </p:nvPicPr>
        <p:blipFill rotWithShape="1">
          <a:blip r:embed="rId2">
            <a:alphaModFix/>
          </a:blip>
          <a:srcRect/>
          <a:stretch/>
        </p:blipFill>
        <p:spPr>
          <a:xfrm>
            <a:off x="114160" y="6075106"/>
            <a:ext cx="4443986" cy="4020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84118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838199" y="1825625"/>
            <a:ext cx="5169243" cy="38860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
          <p:cNvSpPr/>
          <p:nvPr/>
        </p:nvSpPr>
        <p:spPr>
          <a:xfrm>
            <a:off x="0" y="5846618"/>
            <a:ext cx="12192000" cy="858982"/>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6"/>
          <p:cNvSpPr txBox="1">
            <a:spLocks noGrp="1"/>
          </p:cNvSpPr>
          <p:nvPr>
            <p:ph type="body" idx="2"/>
          </p:nvPr>
        </p:nvSpPr>
        <p:spPr>
          <a:xfrm>
            <a:off x="6510139" y="1825625"/>
            <a:ext cx="5169243" cy="38860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6"/>
          <p:cNvPicPr preferRelativeResize="0"/>
          <p:nvPr/>
        </p:nvPicPr>
        <p:blipFill rotWithShape="1">
          <a:blip r:embed="rId2">
            <a:alphaModFix/>
          </a:blip>
          <a:srcRect/>
          <a:stretch/>
        </p:blipFill>
        <p:spPr>
          <a:xfrm>
            <a:off x="114160" y="6075106"/>
            <a:ext cx="4443986" cy="40200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735433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800"/>
              <a:buFont typeface="Garamond"/>
              <a:buNone/>
              <a:defRPr sz="48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838200" y="1825625"/>
            <a:ext cx="735433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228600" y="6176963"/>
            <a:ext cx="600744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p:nvPr/>
        </p:nvSpPr>
        <p:spPr>
          <a:xfrm>
            <a:off x="8402595" y="0"/>
            <a:ext cx="3237470" cy="6858000"/>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Google Shape;10;p3"/>
          <p:cNvPicPr preferRelativeResize="0"/>
          <p:nvPr/>
        </p:nvPicPr>
        <p:blipFill rotWithShape="1">
          <a:blip r:embed="rId5">
            <a:alphaModFix/>
          </a:blip>
          <a:srcRect/>
          <a:stretch/>
        </p:blipFill>
        <p:spPr>
          <a:xfrm>
            <a:off x="8521979" y="4285349"/>
            <a:ext cx="2998702" cy="1487788"/>
          </a:xfrm>
          <a:prstGeom prst="rect">
            <a:avLst/>
          </a:prstGeom>
          <a:noFill/>
          <a:ln>
            <a:noFill/>
          </a:ln>
        </p:spPr>
      </p:pic>
      <p:pic>
        <p:nvPicPr>
          <p:cNvPr id="11" name="Google Shape;11;p3"/>
          <p:cNvPicPr preferRelativeResize="0"/>
          <p:nvPr/>
        </p:nvPicPr>
        <p:blipFill rotWithShape="1">
          <a:blip r:embed="rId6">
            <a:alphaModFix/>
          </a:blip>
          <a:srcRect/>
          <a:stretch/>
        </p:blipFill>
        <p:spPr>
          <a:xfrm>
            <a:off x="8928308" y="847726"/>
            <a:ext cx="2401808" cy="2754312"/>
          </a:xfrm>
          <a:prstGeom prst="rect">
            <a:avLst/>
          </a:prstGeom>
          <a:noFill/>
          <a:ln>
            <a:noFill/>
          </a:ln>
        </p:spPr>
      </p:pic>
      <p:cxnSp>
        <p:nvCxnSpPr>
          <p:cNvPr id="12" name="Google Shape;12;p3"/>
          <p:cNvCxnSpPr/>
          <p:nvPr/>
        </p:nvCxnSpPr>
        <p:spPr>
          <a:xfrm>
            <a:off x="8521979" y="4003589"/>
            <a:ext cx="2998702" cy="0"/>
          </a:xfrm>
          <a:prstGeom prst="straightConnector1">
            <a:avLst/>
          </a:prstGeom>
          <a:noFill/>
          <a:ln w="25400" cap="flat" cmpd="sng">
            <a:solidFill>
              <a:schemeClr val="dk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ricast.weebly.com/lesson-plan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g-ed.cfans.umn.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spqwrsVQNW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umnagricast.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open?id=1Lp4_AkYOztn2hjLIh6b4UjJwUVF0YQi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drive/folders/1wZRcvv4Ic2ryc5svDXfChKkXVvTezf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open?id=1SmbQJJaSlyNnoUgSjMw4H2p0szQKwRF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drive/folders/10XrrZyxyIjpL5PDvGx26Cj3rU-t_zh9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Google Shape;31;p1"/>
          <p:cNvSpPr txBox="1">
            <a:spLocks noGrp="1"/>
          </p:cNvSpPr>
          <p:nvPr>
            <p:ph type="ctrTitle" idx="4294967295"/>
          </p:nvPr>
        </p:nvSpPr>
        <p:spPr>
          <a:xfrm>
            <a:off x="729266" y="1084968"/>
            <a:ext cx="7331892" cy="23876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90000"/>
              </a:lnSpc>
              <a:spcBef>
                <a:spcPts val="0"/>
              </a:spcBef>
              <a:spcAft>
                <a:spcPts val="0"/>
              </a:spcAft>
              <a:buClr>
                <a:schemeClr val="dk1"/>
              </a:buClr>
              <a:buSzPts val="4320"/>
              <a:buFont typeface="Garamond"/>
              <a:buNone/>
            </a:pPr>
            <a:r>
              <a:rPr lang="en-US" sz="4320" b="1" i="0" u="none" strike="noStrike" cap="none">
                <a:solidFill>
                  <a:schemeClr val="dk1"/>
                </a:solidFill>
                <a:latin typeface="Garamond"/>
                <a:ea typeface="Garamond"/>
                <a:cs typeface="Garamond"/>
                <a:sym typeface="Garamond"/>
              </a:rPr>
              <a:t>Agricultural Communications: How to use Interdisciplinary Lesson Plans and Digital Storytelling to Engage Students in Science </a:t>
            </a:r>
            <a:endParaRPr/>
          </a:p>
        </p:txBody>
      </p:sp>
      <p:sp>
        <p:nvSpPr>
          <p:cNvPr id="32" name="Google Shape;32;p1"/>
          <p:cNvSpPr txBox="1">
            <a:spLocks noGrp="1"/>
          </p:cNvSpPr>
          <p:nvPr>
            <p:ph type="subTitle" idx="4294967295"/>
          </p:nvPr>
        </p:nvSpPr>
        <p:spPr>
          <a:xfrm>
            <a:off x="1066150" y="4232248"/>
            <a:ext cx="5106050" cy="1145869"/>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chemeClr val="dk1"/>
              </a:buClr>
              <a:buSzPts val="2590"/>
              <a:buFont typeface="Arial"/>
              <a:buNone/>
            </a:pPr>
            <a:r>
              <a:rPr lang="en-US" sz="2590" b="0" i="0" u="none" strike="noStrike" cap="none">
                <a:solidFill>
                  <a:schemeClr val="dk1"/>
                </a:solidFill>
                <a:latin typeface="Garamond"/>
                <a:ea typeface="Garamond"/>
                <a:cs typeface="Garamond"/>
                <a:sym typeface="Garamond"/>
              </a:rPr>
              <a:t>Dr. Rebecca Swenson</a:t>
            </a:r>
            <a:endParaRPr/>
          </a:p>
          <a:p>
            <a:pPr marL="0" marR="0" lvl="0" indent="0" algn="l" rtl="0">
              <a:lnSpc>
                <a:spcPct val="80000"/>
              </a:lnSpc>
              <a:spcBef>
                <a:spcPts val="0"/>
              </a:spcBef>
              <a:spcAft>
                <a:spcPts val="0"/>
              </a:spcAft>
              <a:buClr>
                <a:schemeClr val="dk1"/>
              </a:buClr>
              <a:buSzPts val="2590"/>
              <a:buFont typeface="Arial"/>
              <a:buNone/>
            </a:pPr>
            <a:r>
              <a:rPr lang="en-US" sz="2590" b="0" i="0" u="none" strike="noStrike" cap="none">
                <a:solidFill>
                  <a:schemeClr val="dk1"/>
                </a:solidFill>
                <a:latin typeface="Garamond"/>
                <a:ea typeface="Garamond"/>
                <a:cs typeface="Garamond"/>
                <a:sym typeface="Garamond"/>
              </a:rPr>
              <a:t>Dr. Garrett Steede</a:t>
            </a:r>
            <a:endParaRPr sz="2590" b="0" i="0" u="none" strike="noStrike" cap="none">
              <a:solidFill>
                <a:schemeClr val="dk1"/>
              </a:solidFill>
              <a:latin typeface="Garamond"/>
              <a:ea typeface="Garamond"/>
              <a:cs typeface="Garamond"/>
              <a:sym typeface="Garamond"/>
            </a:endParaRPr>
          </a:p>
          <a:p>
            <a:pPr marL="0" marR="0" lvl="0" indent="0" algn="l" rtl="0">
              <a:lnSpc>
                <a:spcPct val="80000"/>
              </a:lnSpc>
              <a:spcBef>
                <a:spcPts val="0"/>
              </a:spcBef>
              <a:spcAft>
                <a:spcPts val="0"/>
              </a:spcAft>
              <a:buClr>
                <a:schemeClr val="dk1"/>
              </a:buClr>
              <a:buSzPts val="2590"/>
              <a:buFont typeface="Arial"/>
              <a:buNone/>
            </a:pPr>
            <a:r>
              <a:rPr lang="en-US" sz="2590" b="0" i="0" u="none" strike="noStrike" cap="none">
                <a:solidFill>
                  <a:schemeClr val="dk1"/>
                </a:solidFill>
                <a:latin typeface="Garamond"/>
                <a:ea typeface="Garamond"/>
                <a:cs typeface="Garamond"/>
                <a:sym typeface="Garamond"/>
              </a:rPr>
              <a:t>Dr. Troy McKay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7c186f3440_0_36"/>
          <p:cNvSpPr txBox="1">
            <a:spLocks noGrp="1"/>
          </p:cNvSpPr>
          <p:nvPr>
            <p:ph type="title"/>
          </p:nvPr>
        </p:nvSpPr>
        <p:spPr>
          <a:xfrm>
            <a:off x="838200" y="365125"/>
            <a:ext cx="10841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Additional Lessons and Resources...</a:t>
            </a:r>
            <a:endParaRPr/>
          </a:p>
        </p:txBody>
      </p:sp>
      <p:sp>
        <p:nvSpPr>
          <p:cNvPr id="86" name="Google Shape;86;g7c186f3440_0_36"/>
          <p:cNvSpPr txBox="1">
            <a:spLocks noGrp="1"/>
          </p:cNvSpPr>
          <p:nvPr>
            <p:ph type="body" idx="1"/>
          </p:nvPr>
        </p:nvSpPr>
        <p:spPr>
          <a:xfrm>
            <a:off x="378700" y="1308700"/>
            <a:ext cx="10841100" cy="3796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t>Careers in AFNR</a:t>
            </a:r>
            <a:endParaRPr sz="2400"/>
          </a:p>
          <a:p>
            <a:pPr marL="0" lvl="0" indent="0" algn="l" rtl="0">
              <a:spcBef>
                <a:spcPts val="1000"/>
              </a:spcBef>
              <a:spcAft>
                <a:spcPts val="0"/>
              </a:spcAft>
              <a:buNone/>
            </a:pPr>
            <a:r>
              <a:rPr lang="en-US" sz="2400"/>
              <a:t>Plant and Animal Genetics</a:t>
            </a:r>
            <a:endParaRPr sz="2400"/>
          </a:p>
          <a:p>
            <a:pPr marL="0" lvl="0" indent="0" algn="l" rtl="0">
              <a:spcBef>
                <a:spcPts val="1000"/>
              </a:spcBef>
              <a:spcAft>
                <a:spcPts val="0"/>
              </a:spcAft>
              <a:buNone/>
            </a:pPr>
            <a:r>
              <a:rPr lang="en-US" sz="2400"/>
              <a:t>Plant Nutrition</a:t>
            </a:r>
            <a:endParaRPr sz="2400"/>
          </a:p>
          <a:p>
            <a:pPr marL="0" lvl="0" indent="0" algn="l" rtl="0">
              <a:spcBef>
                <a:spcPts val="1000"/>
              </a:spcBef>
              <a:spcAft>
                <a:spcPts val="0"/>
              </a:spcAft>
              <a:buNone/>
            </a:pPr>
            <a:r>
              <a:rPr lang="en-US" sz="2400"/>
              <a:t>Dairy Lifecycle</a:t>
            </a:r>
            <a:endParaRPr sz="2400"/>
          </a:p>
          <a:p>
            <a:pPr marL="2400300" lvl="0" indent="-2400300" algn="l" rtl="0">
              <a:spcBef>
                <a:spcPts val="1000"/>
              </a:spcBef>
              <a:spcAft>
                <a:spcPts val="0"/>
              </a:spcAft>
              <a:buClr>
                <a:schemeClr val="dk1"/>
              </a:buClr>
              <a:buSzPts val="1100"/>
              <a:buFont typeface="Arial"/>
              <a:buNone/>
            </a:pPr>
            <a:r>
              <a:rPr lang="en-US" sz="2400" b="1"/>
              <a:t>Animal Nutrition</a:t>
            </a:r>
            <a:r>
              <a:rPr lang="en-US" sz="2400"/>
              <a:t> - What/why animals eat, essential nutrients for animal health, infographic activity</a:t>
            </a:r>
            <a:endParaRPr sz="2400"/>
          </a:p>
          <a:p>
            <a:pPr marL="2400300" lvl="0" indent="-2400300" algn="l" rtl="0">
              <a:spcBef>
                <a:spcPts val="1000"/>
              </a:spcBef>
              <a:spcAft>
                <a:spcPts val="0"/>
              </a:spcAft>
              <a:buClr>
                <a:schemeClr val="dk1"/>
              </a:buClr>
              <a:buSzPts val="1100"/>
              <a:buFont typeface="Arial"/>
              <a:buNone/>
            </a:pPr>
            <a:r>
              <a:rPr lang="en-US" sz="2400" b="1"/>
              <a:t>Animal Welfare</a:t>
            </a:r>
            <a:r>
              <a:rPr lang="en-US" sz="2400"/>
              <a:t> - 5 freedoms of animal welfare, virtual farm visit to egg production facilities, letter to editor</a:t>
            </a:r>
            <a:endParaRPr sz="2400"/>
          </a:p>
          <a:p>
            <a:pPr marL="2400300" lvl="0" indent="-2400300" algn="l" rtl="0">
              <a:spcBef>
                <a:spcPts val="1000"/>
              </a:spcBef>
              <a:spcAft>
                <a:spcPts val="0"/>
              </a:spcAft>
              <a:buClr>
                <a:schemeClr val="dk1"/>
              </a:buClr>
              <a:buSzPts val="1100"/>
              <a:buFont typeface="Arial"/>
              <a:buNone/>
            </a:pPr>
            <a:r>
              <a:rPr lang="en-US" sz="2400" b="1"/>
              <a:t>GMOs -</a:t>
            </a:r>
            <a:r>
              <a:rPr lang="en-US" sz="2400"/>
              <a:t> GMO technologies and applications, regulations, case study on golden rice, digital and social media content </a:t>
            </a:r>
            <a:endParaRPr/>
          </a:p>
        </p:txBody>
      </p:sp>
      <p:sp>
        <p:nvSpPr>
          <p:cNvPr id="87" name="Google Shape;87;g7c186f3440_0_36"/>
          <p:cNvSpPr txBox="1"/>
          <p:nvPr/>
        </p:nvSpPr>
        <p:spPr>
          <a:xfrm>
            <a:off x="8753750" y="5538000"/>
            <a:ext cx="5858700" cy="10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a:solidFill>
                  <a:schemeClr val="hlink"/>
                </a:solidFill>
                <a:hlinkClick r:id="rId3"/>
              </a:rPr>
              <a:t>https://agricast.weebly.com/lesson-plans.html</a:t>
            </a:r>
            <a:endParaRPr>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7c186f3440_0_41"/>
          <p:cNvSpPr txBox="1">
            <a:spLocks noGrp="1"/>
          </p:cNvSpPr>
          <p:nvPr>
            <p:ph type="title"/>
          </p:nvPr>
        </p:nvSpPr>
        <p:spPr>
          <a:xfrm>
            <a:off x="838200" y="365125"/>
            <a:ext cx="10841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The Ag Comm CDE</a:t>
            </a:r>
            <a:endParaRPr/>
          </a:p>
        </p:txBody>
      </p:sp>
      <p:sp>
        <p:nvSpPr>
          <p:cNvPr id="93" name="Google Shape;93;g7c186f3440_0_41"/>
          <p:cNvSpPr txBox="1">
            <a:spLocks noGrp="1"/>
          </p:cNvSpPr>
          <p:nvPr>
            <p:ph type="body" idx="1"/>
          </p:nvPr>
        </p:nvSpPr>
        <p:spPr>
          <a:xfrm>
            <a:off x="838200" y="1825625"/>
            <a:ext cx="10841100" cy="37968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Several of the lessons we have developed can help prepare your students to compete in the ag comm CDE.</a:t>
            </a:r>
            <a:endParaRPr/>
          </a:p>
          <a:p>
            <a:pPr marL="914400" lvl="1" indent="-342900" algn="l" rtl="0">
              <a:spcBef>
                <a:spcPts val="0"/>
              </a:spcBef>
              <a:spcAft>
                <a:spcPts val="0"/>
              </a:spcAft>
              <a:buSzPts val="1800"/>
              <a:buChar char="•"/>
            </a:pPr>
            <a:r>
              <a:rPr lang="en-US"/>
              <a:t>Principles of Design: Web Design &amp; Marketing Plan</a:t>
            </a:r>
            <a:endParaRPr/>
          </a:p>
          <a:p>
            <a:pPr marL="914400" lvl="1" indent="-342900" algn="l" rtl="0">
              <a:spcBef>
                <a:spcPts val="0"/>
              </a:spcBef>
              <a:spcAft>
                <a:spcPts val="0"/>
              </a:spcAft>
              <a:buSzPts val="1800"/>
              <a:buChar char="•"/>
            </a:pPr>
            <a:r>
              <a:rPr lang="en-US"/>
              <a:t>Informative Speech: Marketing Plan Presentation</a:t>
            </a:r>
            <a:endParaRPr/>
          </a:p>
          <a:p>
            <a:pPr marL="914400" lvl="1" indent="-342900" algn="l" rtl="0">
              <a:spcBef>
                <a:spcPts val="0"/>
              </a:spcBef>
              <a:spcAft>
                <a:spcPts val="0"/>
              </a:spcAft>
              <a:buSzPts val="1800"/>
              <a:buChar char="•"/>
            </a:pPr>
            <a:r>
              <a:rPr lang="en-US"/>
              <a:t>Blog Writing: Opinion Writing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7c186f3440_0_46"/>
          <p:cNvSpPr txBox="1">
            <a:spLocks noGrp="1"/>
          </p:cNvSpPr>
          <p:nvPr>
            <p:ph type="title"/>
          </p:nvPr>
        </p:nvSpPr>
        <p:spPr>
          <a:xfrm>
            <a:off x="838200" y="365125"/>
            <a:ext cx="10841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Ag Comm CDE @ National FFA Convention</a:t>
            </a:r>
            <a:endParaRPr/>
          </a:p>
        </p:txBody>
      </p:sp>
      <p:sp>
        <p:nvSpPr>
          <p:cNvPr id="99" name="Google Shape;99;g7c186f3440_0_46"/>
          <p:cNvSpPr txBox="1">
            <a:spLocks noGrp="1"/>
          </p:cNvSpPr>
          <p:nvPr>
            <p:ph type="body" idx="1"/>
          </p:nvPr>
        </p:nvSpPr>
        <p:spPr>
          <a:xfrm>
            <a:off x="838200" y="1825625"/>
            <a:ext cx="10841100" cy="37968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Media Plan</a:t>
            </a:r>
            <a:endParaRPr/>
          </a:p>
          <a:p>
            <a:pPr marL="457200" lvl="0" indent="-342900" algn="l" rtl="0">
              <a:spcBef>
                <a:spcPts val="0"/>
              </a:spcBef>
              <a:spcAft>
                <a:spcPts val="0"/>
              </a:spcAft>
              <a:buSzPts val="1800"/>
              <a:buChar char="•"/>
            </a:pPr>
            <a:r>
              <a:rPr lang="en-US"/>
              <a:t>Media Plan Presentation</a:t>
            </a:r>
            <a:endParaRPr/>
          </a:p>
          <a:p>
            <a:pPr marL="457200" lvl="0" indent="-342900" algn="l" rtl="0">
              <a:spcBef>
                <a:spcPts val="0"/>
              </a:spcBef>
              <a:spcAft>
                <a:spcPts val="0"/>
              </a:spcAft>
              <a:buSzPts val="1800"/>
              <a:buChar char="•"/>
            </a:pPr>
            <a:r>
              <a:rPr lang="en-US"/>
              <a:t>Individual Practicums</a:t>
            </a:r>
            <a:endParaRPr/>
          </a:p>
          <a:p>
            <a:pPr marL="914400" lvl="1" indent="-342900" algn="l" rtl="0">
              <a:spcBef>
                <a:spcPts val="0"/>
              </a:spcBef>
              <a:spcAft>
                <a:spcPts val="0"/>
              </a:spcAft>
              <a:buSzPts val="1800"/>
              <a:buChar char="•"/>
            </a:pPr>
            <a:r>
              <a:rPr lang="en-US"/>
              <a:t>Journalistic Writing </a:t>
            </a:r>
            <a:endParaRPr/>
          </a:p>
          <a:p>
            <a:pPr marL="914400" lvl="1" indent="-342900" algn="l" rtl="0">
              <a:spcBef>
                <a:spcPts val="0"/>
              </a:spcBef>
              <a:spcAft>
                <a:spcPts val="0"/>
              </a:spcAft>
              <a:buSzPts val="1800"/>
              <a:buChar char="•"/>
            </a:pPr>
            <a:r>
              <a:rPr lang="en-US"/>
              <a:t>Opinion Writing</a:t>
            </a:r>
            <a:endParaRPr/>
          </a:p>
          <a:p>
            <a:pPr marL="914400" lvl="1" indent="-342900" algn="l" rtl="0">
              <a:spcBef>
                <a:spcPts val="0"/>
              </a:spcBef>
              <a:spcAft>
                <a:spcPts val="0"/>
              </a:spcAft>
              <a:buSzPts val="1800"/>
              <a:buChar char="•"/>
            </a:pPr>
            <a:r>
              <a:rPr lang="en-US"/>
              <a:t>Web Design</a:t>
            </a:r>
            <a:endParaRPr/>
          </a:p>
          <a:p>
            <a:pPr marL="914400" lvl="1" indent="-342900" algn="l" rtl="0">
              <a:spcBef>
                <a:spcPts val="0"/>
              </a:spcBef>
              <a:spcAft>
                <a:spcPts val="0"/>
              </a:spcAft>
              <a:buSzPts val="1800"/>
              <a:buChar char="•"/>
            </a:pPr>
            <a:r>
              <a:rPr lang="en-US"/>
              <a:t>Video Production</a:t>
            </a:r>
            <a:endParaRPr/>
          </a:p>
          <a:p>
            <a:pPr marL="457200" lvl="0" indent="-342900" algn="l" rtl="0">
              <a:spcBef>
                <a:spcPts val="0"/>
              </a:spcBef>
              <a:spcAft>
                <a:spcPts val="0"/>
              </a:spcAft>
              <a:buSzPts val="1800"/>
              <a:buChar char="•"/>
            </a:pPr>
            <a:r>
              <a:rPr lang="en-US"/>
              <a:t>Editing Quiz</a:t>
            </a:r>
            <a:endParaRPr/>
          </a:p>
          <a:p>
            <a:pPr marL="457200" lvl="0" indent="-342900" algn="l" rtl="0">
              <a:spcBef>
                <a:spcPts val="0"/>
              </a:spcBef>
              <a:spcAft>
                <a:spcPts val="0"/>
              </a:spcAft>
              <a:buSzPts val="1800"/>
              <a:buChar char="•"/>
            </a:pPr>
            <a:r>
              <a:rPr lang="en-US"/>
              <a:t>Communication Quiz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7c186f3440_0_51"/>
          <p:cNvSpPr txBox="1">
            <a:spLocks noGrp="1"/>
          </p:cNvSpPr>
          <p:nvPr>
            <p:ph type="title"/>
          </p:nvPr>
        </p:nvSpPr>
        <p:spPr>
          <a:xfrm>
            <a:off x="838200" y="365125"/>
            <a:ext cx="10841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Ag Comm CDE @ State Level</a:t>
            </a:r>
            <a:endParaRPr/>
          </a:p>
        </p:txBody>
      </p:sp>
      <p:sp>
        <p:nvSpPr>
          <p:cNvPr id="105" name="Google Shape;105;g7c186f3440_0_51"/>
          <p:cNvSpPr txBox="1">
            <a:spLocks noGrp="1"/>
          </p:cNvSpPr>
          <p:nvPr>
            <p:ph type="body" idx="1"/>
          </p:nvPr>
        </p:nvSpPr>
        <p:spPr>
          <a:xfrm>
            <a:off x="838200" y="1825625"/>
            <a:ext cx="10841100" cy="37968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Individual Practicums</a:t>
            </a:r>
            <a:endParaRPr/>
          </a:p>
          <a:p>
            <a:pPr marL="914400" lvl="1" indent="-342900" algn="l" rtl="0">
              <a:spcBef>
                <a:spcPts val="0"/>
              </a:spcBef>
              <a:spcAft>
                <a:spcPts val="0"/>
              </a:spcAft>
              <a:buSzPts val="1800"/>
              <a:buChar char="•"/>
            </a:pPr>
            <a:r>
              <a:rPr lang="en-US"/>
              <a:t>Journalistic Writing </a:t>
            </a:r>
            <a:endParaRPr/>
          </a:p>
          <a:p>
            <a:pPr marL="914400" lvl="1" indent="-342900" algn="l" rtl="0">
              <a:spcBef>
                <a:spcPts val="0"/>
              </a:spcBef>
              <a:spcAft>
                <a:spcPts val="0"/>
              </a:spcAft>
              <a:buSzPts val="1800"/>
              <a:buChar char="•"/>
            </a:pPr>
            <a:r>
              <a:rPr lang="en-US"/>
              <a:t>Opinion Writing</a:t>
            </a:r>
            <a:endParaRPr/>
          </a:p>
          <a:p>
            <a:pPr marL="914400" lvl="1" indent="-342900" algn="l" rtl="0">
              <a:spcBef>
                <a:spcPts val="0"/>
              </a:spcBef>
              <a:spcAft>
                <a:spcPts val="0"/>
              </a:spcAft>
              <a:buSzPts val="1800"/>
              <a:buChar char="•"/>
            </a:pPr>
            <a:r>
              <a:rPr lang="en-US"/>
              <a:t>Web Design</a:t>
            </a:r>
            <a:endParaRPr/>
          </a:p>
          <a:p>
            <a:pPr marL="914400" lvl="1" indent="-342900" algn="l" rtl="0">
              <a:spcBef>
                <a:spcPts val="0"/>
              </a:spcBef>
              <a:spcAft>
                <a:spcPts val="0"/>
              </a:spcAft>
              <a:buSzPts val="1800"/>
              <a:buChar char="•"/>
            </a:pPr>
            <a:r>
              <a:rPr lang="en-US"/>
              <a:t>Video Production</a:t>
            </a:r>
            <a:endParaRPr/>
          </a:p>
          <a:p>
            <a:pPr marL="457200" lvl="0" indent="-342900" algn="l" rtl="0">
              <a:spcBef>
                <a:spcPts val="0"/>
              </a:spcBef>
              <a:spcAft>
                <a:spcPts val="0"/>
              </a:spcAft>
              <a:buSzPts val="1800"/>
              <a:buChar char="•"/>
            </a:pPr>
            <a:r>
              <a:rPr lang="en-US"/>
              <a:t>Editing Quiz</a:t>
            </a:r>
            <a:endParaRPr/>
          </a:p>
          <a:p>
            <a:pPr marL="457200" lvl="0" indent="-342900" algn="l" rtl="0">
              <a:spcBef>
                <a:spcPts val="0"/>
              </a:spcBef>
              <a:spcAft>
                <a:spcPts val="0"/>
              </a:spcAft>
              <a:buSzPts val="1800"/>
              <a:buChar char="•"/>
            </a:pPr>
            <a:r>
              <a:rPr lang="en-US"/>
              <a:t>Communication Quiz</a:t>
            </a:r>
            <a:endParaRPr/>
          </a:p>
          <a:p>
            <a:pPr marL="457200" lvl="0" indent="0" algn="l" rtl="0">
              <a:spcBef>
                <a:spcPts val="1000"/>
              </a:spcBef>
              <a:spcAft>
                <a:spcPts val="0"/>
              </a:spcAft>
              <a:buNone/>
            </a:pPr>
            <a:endParaRPr/>
          </a:p>
          <a:p>
            <a:pPr marL="457200" lvl="0" indent="0" algn="l" rtl="0">
              <a:spcBef>
                <a:spcPts val="1000"/>
              </a:spcBef>
              <a:spcAft>
                <a:spcPts val="0"/>
              </a:spcAft>
              <a:buNone/>
            </a:pPr>
            <a:endParaRPr/>
          </a:p>
          <a:p>
            <a:pPr marL="0" lvl="0" indent="0" algn="l" rtl="0">
              <a:spcBef>
                <a:spcPts val="10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7c186f3440_0_58"/>
          <p:cNvSpPr txBox="1">
            <a:spLocks noGrp="1"/>
          </p:cNvSpPr>
          <p:nvPr>
            <p:ph type="title"/>
          </p:nvPr>
        </p:nvSpPr>
        <p:spPr>
          <a:xfrm>
            <a:off x="838200" y="365125"/>
            <a:ext cx="10841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Changes at the State Level</a:t>
            </a:r>
            <a:endParaRPr/>
          </a:p>
        </p:txBody>
      </p:sp>
      <p:sp>
        <p:nvSpPr>
          <p:cNvPr id="111" name="Google Shape;111;g7c186f3440_0_58"/>
          <p:cNvSpPr txBox="1">
            <a:spLocks noGrp="1"/>
          </p:cNvSpPr>
          <p:nvPr>
            <p:ph type="body" idx="1"/>
          </p:nvPr>
        </p:nvSpPr>
        <p:spPr>
          <a:xfrm>
            <a:off x="838200" y="1825625"/>
            <a:ext cx="10841100" cy="37968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Accessibility</a:t>
            </a:r>
            <a:endParaRPr/>
          </a:p>
          <a:p>
            <a:pPr marL="457200" lvl="0" indent="-342900" algn="l" rtl="0">
              <a:spcBef>
                <a:spcPts val="0"/>
              </a:spcBef>
              <a:spcAft>
                <a:spcPts val="0"/>
              </a:spcAft>
              <a:buSzPts val="1800"/>
              <a:buChar char="•"/>
            </a:pPr>
            <a:r>
              <a:rPr lang="en-US"/>
              <a:t>Contest is held in conjunction with the UMN Winter Invitational</a:t>
            </a:r>
            <a:endParaRPr/>
          </a:p>
          <a:p>
            <a:pPr marL="457200" lvl="0" indent="-342900" algn="l" rtl="0">
              <a:spcBef>
                <a:spcPts val="0"/>
              </a:spcBef>
              <a:spcAft>
                <a:spcPts val="0"/>
              </a:spcAft>
              <a:buSzPts val="1800"/>
              <a:buChar char="•"/>
            </a:pPr>
            <a:r>
              <a:rPr lang="en-US"/>
              <a:t>The winning team will have access to faculty/students to help them develop their media plan for the national contest</a:t>
            </a:r>
            <a:endParaRPr/>
          </a:p>
          <a:p>
            <a:pPr marL="457200" lvl="0" indent="-342900" algn="l" rtl="0">
              <a:spcBef>
                <a:spcPts val="0"/>
              </a:spcBef>
              <a:spcAft>
                <a:spcPts val="0"/>
              </a:spcAft>
              <a:buSzPts val="1800"/>
              <a:buChar char="•"/>
            </a:pPr>
            <a:r>
              <a:rPr lang="en-US"/>
              <a:t>Mini-Workshops at the contest</a:t>
            </a:r>
            <a:endParaRPr/>
          </a:p>
          <a:p>
            <a:pPr marL="457200" lvl="0" indent="-342900" algn="l" rtl="0">
              <a:spcBef>
                <a:spcPts val="0"/>
              </a:spcBef>
              <a:spcAft>
                <a:spcPts val="0"/>
              </a:spcAft>
              <a:buSzPts val="1800"/>
              <a:buChar char="•"/>
            </a:pPr>
            <a:r>
              <a:rPr lang="en-US"/>
              <a:t>Alternatives can now compete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7c186f3440_0_65"/>
          <p:cNvSpPr txBox="1">
            <a:spLocks noGrp="1"/>
          </p:cNvSpPr>
          <p:nvPr>
            <p:ph type="title"/>
          </p:nvPr>
        </p:nvSpPr>
        <p:spPr>
          <a:xfrm>
            <a:off x="675450" y="250250"/>
            <a:ext cx="10841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Preparation for the Contest </a:t>
            </a:r>
            <a:endParaRPr/>
          </a:p>
        </p:txBody>
      </p:sp>
      <p:sp>
        <p:nvSpPr>
          <p:cNvPr id="117" name="Google Shape;117;g7c186f3440_0_65"/>
          <p:cNvSpPr txBox="1">
            <a:spLocks noGrp="1"/>
          </p:cNvSpPr>
          <p:nvPr>
            <p:ph type="body" idx="1"/>
          </p:nvPr>
        </p:nvSpPr>
        <p:spPr>
          <a:xfrm>
            <a:off x="537600" y="1262725"/>
            <a:ext cx="10841100" cy="3796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dirty="0"/>
              <a:t>Goal: Make state contest accessible, strengthen basic communication skills, understand Ag Com as potential academic and career pathway</a:t>
            </a:r>
            <a:endParaRPr sz="2600" dirty="0"/>
          </a:p>
          <a:p>
            <a:pPr marL="457200" lvl="0" indent="-393700" algn="l" rtl="0">
              <a:spcBef>
                <a:spcPts val="1000"/>
              </a:spcBef>
              <a:spcAft>
                <a:spcPts val="0"/>
              </a:spcAft>
              <a:buSzPts val="2600"/>
              <a:buFont typeface="Garamond"/>
              <a:buChar char="•"/>
            </a:pPr>
            <a:r>
              <a:rPr lang="en-US" sz="2600" dirty="0"/>
              <a:t>Pre-contest</a:t>
            </a:r>
            <a:endParaRPr sz="2600" dirty="0"/>
          </a:p>
          <a:p>
            <a:pPr marL="914400" lvl="1" indent="-393700" algn="l" rtl="0">
              <a:spcBef>
                <a:spcPts val="0"/>
              </a:spcBef>
              <a:spcAft>
                <a:spcPts val="0"/>
              </a:spcAft>
              <a:buSzPts val="2600"/>
              <a:buFont typeface="Garamond"/>
              <a:buChar char="•"/>
            </a:pPr>
            <a:r>
              <a:rPr lang="en-US" sz="2600" dirty="0"/>
              <a:t>Nothing - Deep prep</a:t>
            </a:r>
            <a:endParaRPr sz="2600" dirty="0"/>
          </a:p>
          <a:p>
            <a:pPr marL="914400" lvl="1" indent="-393700" algn="l" rtl="0">
              <a:spcBef>
                <a:spcPts val="0"/>
              </a:spcBef>
              <a:spcAft>
                <a:spcPts val="0"/>
              </a:spcAft>
              <a:buSzPts val="2600"/>
              <a:buFont typeface="Garamond"/>
              <a:buChar char="•"/>
            </a:pPr>
            <a:r>
              <a:rPr lang="en-US" sz="2600" dirty="0"/>
              <a:t>Share </a:t>
            </a:r>
            <a:r>
              <a:rPr lang="en-US" sz="2600" dirty="0" err="1"/>
              <a:t>umnagricast.com</a:t>
            </a:r>
            <a:r>
              <a:rPr lang="en-US" sz="2600" dirty="0"/>
              <a:t> website with students (overview of content, additional resources, good examples of press conference, practicums, and previous quizzes)</a:t>
            </a:r>
            <a:endParaRPr sz="2600" dirty="0"/>
          </a:p>
          <a:p>
            <a:pPr marL="914400" lvl="1" indent="-393700" algn="l" rtl="0">
              <a:spcBef>
                <a:spcPts val="0"/>
              </a:spcBef>
              <a:spcAft>
                <a:spcPts val="0"/>
              </a:spcAft>
              <a:buSzPts val="2600"/>
              <a:buFont typeface="Garamond"/>
              <a:buChar char="•"/>
            </a:pPr>
            <a:r>
              <a:rPr lang="en-US" sz="2600" dirty="0"/>
              <a:t>Lesson plans and related sources can help connect classroom activities with CDE activities, especially “Helpful links” documents in each lesson toolkit</a:t>
            </a:r>
            <a:endParaRPr sz="2600" dirty="0"/>
          </a:p>
          <a:p>
            <a:pPr marL="914400" lvl="1" indent="-393700" algn="l" rtl="0">
              <a:spcBef>
                <a:spcPts val="0"/>
              </a:spcBef>
              <a:spcAft>
                <a:spcPts val="0"/>
              </a:spcAft>
              <a:buSzPts val="2600"/>
              <a:buFont typeface="Garamond"/>
              <a:buChar char="•"/>
            </a:pPr>
            <a:r>
              <a:rPr lang="en-US" sz="2600" dirty="0"/>
              <a:t>AP writing resources</a:t>
            </a:r>
            <a:endParaRPr sz="2600" dirty="0"/>
          </a:p>
          <a:p>
            <a:pPr marL="914400" lvl="1" indent="-393700" algn="l" rtl="0">
              <a:spcBef>
                <a:spcPts val="0"/>
              </a:spcBef>
              <a:spcAft>
                <a:spcPts val="0"/>
              </a:spcAft>
              <a:buSzPts val="2600"/>
              <a:buFont typeface="Garamond"/>
              <a:buChar char="•"/>
            </a:pPr>
            <a:r>
              <a:rPr lang="en-US" sz="2600" dirty="0"/>
              <a:t>Talk to Troy about digital media tools, software, and resources</a:t>
            </a:r>
            <a:endParaRPr sz="2600" dirty="0"/>
          </a:p>
          <a:p>
            <a:pPr marL="457200" lvl="0" indent="-393700" algn="l" rtl="0">
              <a:spcBef>
                <a:spcPts val="0"/>
              </a:spcBef>
              <a:spcAft>
                <a:spcPts val="0"/>
              </a:spcAft>
              <a:buSzPts val="2600"/>
              <a:buChar char="•"/>
            </a:pPr>
            <a:r>
              <a:rPr lang="en-US" sz="2600" dirty="0"/>
              <a:t>Stay connected to our program: </a:t>
            </a:r>
            <a:r>
              <a:rPr lang="en-US" sz="2600" u="sng" dirty="0">
                <a:solidFill>
                  <a:schemeClr val="hlink"/>
                </a:solidFill>
                <a:hlinkClick r:id="rId3"/>
              </a:rPr>
              <a:t>https://ag-ed.cfans.umn.edu/</a:t>
            </a:r>
            <a:endParaRPr sz="2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766da50eb0_0_0"/>
          <p:cNvSpPr txBox="1">
            <a:spLocks noGrp="1"/>
          </p:cNvSpPr>
          <p:nvPr>
            <p:ph type="title"/>
          </p:nvPr>
        </p:nvSpPr>
        <p:spPr>
          <a:xfrm>
            <a:off x="838200" y="365125"/>
            <a:ext cx="10841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Classroom Visit?</a:t>
            </a:r>
            <a:endParaRPr/>
          </a:p>
        </p:txBody>
      </p:sp>
      <p:sp>
        <p:nvSpPr>
          <p:cNvPr id="123" name="Google Shape;123;g766da50eb0_0_0"/>
          <p:cNvSpPr txBox="1">
            <a:spLocks noGrp="1"/>
          </p:cNvSpPr>
          <p:nvPr>
            <p:ph type="body" idx="1"/>
          </p:nvPr>
        </p:nvSpPr>
        <p:spPr>
          <a:xfrm>
            <a:off x="838200" y="1690825"/>
            <a:ext cx="4082100" cy="3796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If you would like a classroom visit, please indicate your interest on the sign-in sheet and our Recruitment &amp; Communication Coordinator, Alyssa Groskopf, grosk024@umn.edu</a:t>
            </a:r>
            <a:endParaRPr/>
          </a:p>
        </p:txBody>
      </p:sp>
      <p:pic>
        <p:nvPicPr>
          <p:cNvPr id="124" name="Google Shape;124;g766da50eb0_0_0"/>
          <p:cNvPicPr preferRelativeResize="0"/>
          <p:nvPr/>
        </p:nvPicPr>
        <p:blipFill>
          <a:blip r:embed="rId3">
            <a:alphaModFix/>
          </a:blip>
          <a:stretch>
            <a:fillRect/>
          </a:stretch>
        </p:blipFill>
        <p:spPr>
          <a:xfrm>
            <a:off x="6460800" y="441400"/>
            <a:ext cx="3889901" cy="48623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2"/>
          <p:cNvSpPr txBox="1">
            <a:spLocks noGrp="1"/>
          </p:cNvSpPr>
          <p:nvPr>
            <p:ph type="title"/>
          </p:nvPr>
        </p:nvSpPr>
        <p:spPr>
          <a:xfrm>
            <a:off x="838200" y="365125"/>
            <a:ext cx="1084118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320"/>
              <a:buFont typeface="Garamond"/>
              <a:buNone/>
            </a:pPr>
            <a:r>
              <a:rPr lang="en-US" sz="4320" b="1"/>
              <a:t>Why is Agricultural Communications Important? </a:t>
            </a:r>
            <a:endParaRPr/>
          </a:p>
        </p:txBody>
      </p:sp>
      <p:sp>
        <p:nvSpPr>
          <p:cNvPr id="38" name="Google Shape;38;p2"/>
          <p:cNvSpPr txBox="1">
            <a:spLocks noGrp="1"/>
          </p:cNvSpPr>
          <p:nvPr>
            <p:ph type="body" idx="1"/>
          </p:nvPr>
        </p:nvSpPr>
        <p:spPr>
          <a:xfrm>
            <a:off x="838200" y="1825625"/>
            <a:ext cx="10841182" cy="3796699"/>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Good communication skills are important life skills</a:t>
            </a:r>
            <a:endParaRPr/>
          </a:p>
          <a:p>
            <a:pPr marL="457200" lvl="0" indent="-342900" algn="l" rtl="0">
              <a:lnSpc>
                <a:spcPct val="90000"/>
              </a:lnSpc>
              <a:spcBef>
                <a:spcPts val="0"/>
              </a:spcBef>
              <a:spcAft>
                <a:spcPts val="0"/>
              </a:spcAft>
              <a:buSzPts val="1800"/>
              <a:buChar char="•"/>
            </a:pPr>
            <a:r>
              <a:rPr lang="en-US"/>
              <a:t>Good communication skills are important for two parts of the 3-circle model.</a:t>
            </a:r>
            <a:endParaRPr/>
          </a:p>
          <a:p>
            <a:pPr marL="914400" lvl="1" indent="-342900" algn="l" rtl="0">
              <a:lnSpc>
                <a:spcPct val="90000"/>
              </a:lnSpc>
              <a:spcBef>
                <a:spcPts val="0"/>
              </a:spcBef>
              <a:spcAft>
                <a:spcPts val="0"/>
              </a:spcAft>
              <a:buSzPts val="1800"/>
              <a:buChar char="•"/>
            </a:pPr>
            <a:r>
              <a:rPr lang="en-US"/>
              <a:t>FFA</a:t>
            </a:r>
            <a:endParaRPr/>
          </a:p>
          <a:p>
            <a:pPr marL="914400" lvl="1" indent="-342900" algn="l" rtl="0">
              <a:lnSpc>
                <a:spcPct val="90000"/>
              </a:lnSpc>
              <a:spcBef>
                <a:spcPts val="0"/>
              </a:spcBef>
              <a:spcAft>
                <a:spcPts val="0"/>
              </a:spcAft>
              <a:buSzPts val="1800"/>
              <a:buChar char="•"/>
            </a:pPr>
            <a:r>
              <a:rPr lang="en-US"/>
              <a:t>Supervised Agricultural Experiences</a:t>
            </a:r>
            <a:endParaRPr/>
          </a:p>
          <a:p>
            <a:pPr marL="457200" lvl="0" indent="-342900" algn="l" rtl="0">
              <a:lnSpc>
                <a:spcPct val="90000"/>
              </a:lnSpc>
              <a:spcBef>
                <a:spcPts val="0"/>
              </a:spcBef>
              <a:spcAft>
                <a:spcPts val="0"/>
              </a:spcAft>
              <a:buSzPts val="1800"/>
              <a:buChar char="•"/>
            </a:pPr>
            <a:r>
              <a:rPr lang="en-US"/>
              <a:t>FFA</a:t>
            </a:r>
            <a:endParaRPr/>
          </a:p>
          <a:p>
            <a:pPr marL="914400" lvl="1" indent="-342900" algn="l" rtl="0">
              <a:lnSpc>
                <a:spcPct val="90000"/>
              </a:lnSpc>
              <a:spcBef>
                <a:spcPts val="0"/>
              </a:spcBef>
              <a:spcAft>
                <a:spcPts val="0"/>
              </a:spcAft>
              <a:buSzPts val="1800"/>
              <a:buChar char="•"/>
            </a:pPr>
            <a:r>
              <a:rPr lang="en-US"/>
              <a:t>Creed Speaking, Extemp./Prepared Public Speaking, Chapter Conducting, Employment Skills, Ag Comm CDE, &amp; Ag Marketing CDE</a:t>
            </a:r>
            <a:endParaRPr/>
          </a:p>
          <a:p>
            <a:pPr marL="457200" lvl="0" indent="-342900" algn="l" rtl="0">
              <a:lnSpc>
                <a:spcPct val="90000"/>
              </a:lnSpc>
              <a:spcBef>
                <a:spcPts val="0"/>
              </a:spcBef>
              <a:spcAft>
                <a:spcPts val="0"/>
              </a:spcAft>
              <a:buSzPts val="1800"/>
              <a:buChar char="•"/>
            </a:pPr>
            <a:r>
              <a:rPr lang="en-US"/>
              <a:t>SAEs</a:t>
            </a:r>
            <a:endParaRPr/>
          </a:p>
          <a:p>
            <a:pPr marL="914400" lvl="1" indent="-342900" algn="l" rtl="0">
              <a:lnSpc>
                <a:spcPct val="90000"/>
              </a:lnSpc>
              <a:spcBef>
                <a:spcPts val="0"/>
              </a:spcBef>
              <a:spcAft>
                <a:spcPts val="0"/>
              </a:spcAft>
              <a:buSzPts val="1800"/>
              <a:buChar char="•"/>
            </a:pPr>
            <a:r>
              <a:rPr lang="en-US"/>
              <a:t>“A key component of quality SAE is documentation…”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g7c186f3440_0_1"/>
          <p:cNvSpPr txBox="1">
            <a:spLocks noGrp="1"/>
          </p:cNvSpPr>
          <p:nvPr>
            <p:ph type="title"/>
          </p:nvPr>
        </p:nvSpPr>
        <p:spPr>
          <a:xfrm>
            <a:off x="838200" y="365125"/>
            <a:ext cx="10841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 WHOLE course for Ag Comm?</a:t>
            </a:r>
            <a:endParaRPr/>
          </a:p>
        </p:txBody>
      </p:sp>
      <p:sp>
        <p:nvSpPr>
          <p:cNvPr id="44" name="Google Shape;44;g7c186f3440_0_1"/>
          <p:cNvSpPr txBox="1">
            <a:spLocks noGrp="1"/>
          </p:cNvSpPr>
          <p:nvPr>
            <p:ph type="body" idx="1"/>
          </p:nvPr>
        </p:nvSpPr>
        <p:spPr>
          <a:xfrm>
            <a:off x="838200" y="1825625"/>
            <a:ext cx="10841100" cy="37968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Maybe!</a:t>
            </a:r>
            <a:endParaRPr/>
          </a:p>
          <a:p>
            <a:pPr marL="457200" lvl="0" indent="-342900" algn="l" rtl="0">
              <a:spcBef>
                <a:spcPts val="0"/>
              </a:spcBef>
              <a:spcAft>
                <a:spcPts val="0"/>
              </a:spcAft>
              <a:buSzPts val="1800"/>
              <a:buChar char="•"/>
            </a:pPr>
            <a:r>
              <a:rPr lang="en-US"/>
              <a:t>If not a whole course, then what can you do?</a:t>
            </a:r>
            <a:endParaRPr/>
          </a:p>
          <a:p>
            <a:pPr marL="914400" lvl="1" indent="-342900" algn="l" rtl="0">
              <a:spcBef>
                <a:spcPts val="0"/>
              </a:spcBef>
              <a:spcAft>
                <a:spcPts val="0"/>
              </a:spcAft>
              <a:buSzPts val="1800"/>
              <a:buChar char="•"/>
            </a:pPr>
            <a:r>
              <a:rPr lang="en-US"/>
              <a:t>Teach good communication skills in your classroom</a:t>
            </a:r>
            <a:endParaRPr/>
          </a:p>
          <a:p>
            <a:pPr marL="914400" lvl="1" indent="-342900" algn="l" rtl="0">
              <a:spcBef>
                <a:spcPts val="0"/>
              </a:spcBef>
              <a:spcAft>
                <a:spcPts val="0"/>
              </a:spcAft>
              <a:buSzPts val="1800"/>
              <a:buChar char="•"/>
            </a:pPr>
            <a:r>
              <a:rPr lang="en-US"/>
              <a:t>Use assignments to allow students to practice their communications skills</a:t>
            </a:r>
            <a:endParaRPr/>
          </a:p>
          <a:p>
            <a:pPr marL="914400" lvl="1" indent="-342900" algn="l" rtl="0">
              <a:spcBef>
                <a:spcPts val="0"/>
              </a:spcBef>
              <a:spcAft>
                <a:spcPts val="0"/>
              </a:spcAft>
              <a:buSzPts val="1800"/>
              <a:buChar char="•"/>
            </a:pPr>
            <a:r>
              <a:rPr lang="en-US"/>
              <a:t>Let your classes help you train more than one team</a:t>
            </a:r>
            <a:endParaRPr/>
          </a:p>
          <a:p>
            <a:pPr marL="457200" lvl="0" indent="-342900" algn="l" rtl="0">
              <a:spcBef>
                <a:spcPts val="0"/>
              </a:spcBef>
              <a:spcAft>
                <a:spcPts val="0"/>
              </a:spcAft>
              <a:buSzPts val="1800"/>
              <a:buChar char="•"/>
            </a:pPr>
            <a:r>
              <a:rPr lang="en-US"/>
              <a:t>“I’m busy”</a:t>
            </a:r>
            <a:endParaRPr/>
          </a:p>
          <a:p>
            <a:pPr marL="457200" lvl="0" indent="-342900" algn="l" rtl="0">
              <a:spcBef>
                <a:spcPts val="0"/>
              </a:spcBef>
              <a:spcAft>
                <a:spcPts val="0"/>
              </a:spcAft>
              <a:buSzPts val="1800"/>
              <a:buChar char="•"/>
            </a:pPr>
            <a:r>
              <a:rPr lang="en-US"/>
              <a:t>“I already have my curriculum”</a:t>
            </a:r>
            <a:endParaRPr/>
          </a:p>
          <a:p>
            <a:pPr marL="457200" lvl="0" indent="-342900" algn="l" rtl="0">
              <a:spcBef>
                <a:spcPts val="0"/>
              </a:spcBef>
              <a:spcAft>
                <a:spcPts val="0"/>
              </a:spcAft>
              <a:buSzPts val="1800"/>
              <a:buChar char="•"/>
            </a:pPr>
            <a:r>
              <a:rPr lang="en-US"/>
              <a:t>“I don’t know enough to formally teach ag comm”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g7c186f3440_0_6"/>
          <p:cNvSpPr txBox="1">
            <a:spLocks noGrp="1"/>
          </p:cNvSpPr>
          <p:nvPr>
            <p:ph type="title"/>
          </p:nvPr>
        </p:nvSpPr>
        <p:spPr>
          <a:xfrm>
            <a:off x="838200" y="365125"/>
            <a:ext cx="10841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Incorporating Ag Comm in other places </a:t>
            </a:r>
            <a:endParaRPr/>
          </a:p>
        </p:txBody>
      </p:sp>
      <p:sp>
        <p:nvSpPr>
          <p:cNvPr id="50" name="Google Shape;50;g7c186f3440_0_6"/>
          <p:cNvSpPr txBox="1">
            <a:spLocks noGrp="1"/>
          </p:cNvSpPr>
          <p:nvPr>
            <p:ph type="body" idx="1"/>
          </p:nvPr>
        </p:nvSpPr>
        <p:spPr>
          <a:xfrm>
            <a:off x="838200" y="1825625"/>
            <a:ext cx="10841100" cy="3796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Digital media is a powerful tool for learning in all science classrooms. </a:t>
            </a:r>
            <a:endParaRPr dirty="0"/>
          </a:p>
          <a:p>
            <a:pPr marL="457200" lvl="0" indent="-342900" algn="l" rtl="0">
              <a:spcBef>
                <a:spcPts val="1000"/>
              </a:spcBef>
              <a:spcAft>
                <a:spcPts val="0"/>
              </a:spcAft>
              <a:buSzPts val="1800"/>
              <a:buChar char="-"/>
            </a:pPr>
            <a:r>
              <a:rPr lang="en-US" dirty="0"/>
              <a:t>growing segment of jobs </a:t>
            </a:r>
            <a:endParaRPr dirty="0"/>
          </a:p>
          <a:p>
            <a:pPr marL="457200" lvl="0" indent="-342900" algn="l" rtl="0">
              <a:spcBef>
                <a:spcPts val="0"/>
              </a:spcBef>
              <a:spcAft>
                <a:spcPts val="0"/>
              </a:spcAft>
              <a:buSzPts val="1800"/>
              <a:buChar char="-"/>
            </a:pPr>
            <a:r>
              <a:rPr lang="en-US" dirty="0"/>
              <a:t>teach key communication skills</a:t>
            </a:r>
            <a:endParaRPr dirty="0"/>
          </a:p>
          <a:p>
            <a:pPr marL="457200" lvl="0" indent="-342900" algn="l" rtl="0">
              <a:spcBef>
                <a:spcPts val="0"/>
              </a:spcBef>
              <a:spcAft>
                <a:spcPts val="0"/>
              </a:spcAft>
              <a:buSzPts val="1800"/>
              <a:buChar char="-"/>
            </a:pPr>
            <a:r>
              <a:rPr lang="en-US" dirty="0"/>
              <a:t>engage students in new and creative ways</a:t>
            </a:r>
            <a:endParaRPr dirty="0"/>
          </a:p>
          <a:p>
            <a:pPr marL="457200" lvl="0" indent="0" algn="l" rtl="0">
              <a:spcBef>
                <a:spcPts val="1000"/>
              </a:spcBef>
              <a:spcAft>
                <a:spcPts val="0"/>
              </a:spcAft>
              <a:buNone/>
            </a:pPr>
            <a:endParaRPr dirty="0"/>
          </a:p>
          <a:p>
            <a:pPr marL="0" lvl="0" indent="0" algn="l" rtl="0">
              <a:spcBef>
                <a:spcPts val="1000"/>
              </a:spcBef>
              <a:spcAft>
                <a:spcPts val="0"/>
              </a:spcAft>
              <a:buNone/>
            </a:pPr>
            <a:r>
              <a:rPr lang="en-US" dirty="0"/>
              <a:t>Video: </a:t>
            </a:r>
            <a:r>
              <a:rPr lang="en-US" u="sng" dirty="0">
                <a:solidFill>
                  <a:schemeClr val="hlink"/>
                </a:solidFill>
                <a:hlinkClick r:id="rId3"/>
              </a:rPr>
              <a:t>https://youtu.be/spqwrsVQNWk</a:t>
            </a:r>
            <a:r>
              <a:rPr lang="en-US" dirty="0"/>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g7c186f3440_0_11"/>
          <p:cNvSpPr txBox="1">
            <a:spLocks noGrp="1"/>
          </p:cNvSpPr>
          <p:nvPr>
            <p:ph type="title"/>
          </p:nvPr>
        </p:nvSpPr>
        <p:spPr>
          <a:xfrm>
            <a:off x="838200" y="365125"/>
            <a:ext cx="10841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Overview of all Lessons (RS)</a:t>
            </a:r>
            <a:endParaRPr dirty="0"/>
          </a:p>
        </p:txBody>
      </p:sp>
      <p:sp>
        <p:nvSpPr>
          <p:cNvPr id="56" name="Google Shape;56;g7c186f3440_0_11"/>
          <p:cNvSpPr txBox="1">
            <a:spLocks noGrp="1"/>
          </p:cNvSpPr>
          <p:nvPr>
            <p:ph type="body" idx="1"/>
          </p:nvPr>
        </p:nvSpPr>
        <p:spPr>
          <a:xfrm>
            <a:off x="675450" y="1690825"/>
            <a:ext cx="10841100" cy="3796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dirty="0"/>
              <a:t>Animal Nutrition</a:t>
            </a:r>
            <a:endParaRPr sz="2400" dirty="0"/>
          </a:p>
          <a:p>
            <a:pPr marL="0" lvl="0" indent="0" algn="l" rtl="0">
              <a:spcBef>
                <a:spcPts val="1000"/>
              </a:spcBef>
              <a:spcAft>
                <a:spcPts val="0"/>
              </a:spcAft>
              <a:buNone/>
            </a:pPr>
            <a:r>
              <a:rPr lang="en-US" sz="2400" dirty="0"/>
              <a:t>Animal Welfare</a:t>
            </a:r>
            <a:endParaRPr sz="2400" dirty="0"/>
          </a:p>
          <a:p>
            <a:pPr marL="0" lvl="0" indent="0" algn="l" rtl="0">
              <a:spcBef>
                <a:spcPts val="1000"/>
              </a:spcBef>
              <a:spcAft>
                <a:spcPts val="0"/>
              </a:spcAft>
              <a:buNone/>
            </a:pPr>
            <a:r>
              <a:rPr lang="en-US" sz="2400" dirty="0"/>
              <a:t>Careers in AFNR</a:t>
            </a:r>
            <a:endParaRPr sz="2400" dirty="0"/>
          </a:p>
          <a:p>
            <a:pPr marL="0" lvl="0" indent="0" algn="l" rtl="0">
              <a:spcBef>
                <a:spcPts val="1000"/>
              </a:spcBef>
              <a:spcAft>
                <a:spcPts val="0"/>
              </a:spcAft>
              <a:buNone/>
            </a:pPr>
            <a:r>
              <a:rPr lang="en-US" sz="2400" dirty="0"/>
              <a:t>Plant and Animal Genetics</a:t>
            </a:r>
            <a:endParaRPr sz="2400" dirty="0"/>
          </a:p>
          <a:p>
            <a:pPr marL="0" lvl="0" indent="0" algn="l" rtl="0">
              <a:spcBef>
                <a:spcPts val="1000"/>
              </a:spcBef>
              <a:spcAft>
                <a:spcPts val="0"/>
              </a:spcAft>
              <a:buNone/>
            </a:pPr>
            <a:r>
              <a:rPr lang="en-US" sz="2400" dirty="0"/>
              <a:t>Plant Nutrition</a:t>
            </a:r>
            <a:endParaRPr sz="2400" dirty="0"/>
          </a:p>
          <a:p>
            <a:pPr marL="0" lvl="0" indent="0" algn="l" rtl="0">
              <a:spcBef>
                <a:spcPts val="1000"/>
              </a:spcBef>
              <a:spcAft>
                <a:spcPts val="0"/>
              </a:spcAft>
              <a:buNone/>
            </a:pPr>
            <a:r>
              <a:rPr lang="en-US" sz="2400" dirty="0"/>
              <a:t>Dairy Lifecycle</a:t>
            </a:r>
            <a:endParaRPr sz="2400" dirty="0"/>
          </a:p>
          <a:p>
            <a:pPr marL="0" lvl="0" indent="0" algn="l" rtl="0">
              <a:spcBef>
                <a:spcPts val="1000"/>
              </a:spcBef>
              <a:spcAft>
                <a:spcPts val="0"/>
              </a:spcAft>
              <a:buNone/>
            </a:pPr>
            <a:r>
              <a:rPr lang="en-US" sz="2400" dirty="0"/>
              <a:t>GMOs</a:t>
            </a:r>
            <a:endParaRPr sz="2400" dirty="0"/>
          </a:p>
          <a:p>
            <a:pPr marL="0" lvl="0" indent="0" algn="ctr" rtl="0">
              <a:spcBef>
                <a:spcPts val="1000"/>
              </a:spcBef>
              <a:spcAft>
                <a:spcPts val="0"/>
              </a:spcAft>
              <a:buNone/>
            </a:pPr>
            <a:r>
              <a:rPr lang="en-US" sz="2400" dirty="0"/>
              <a:t>Find these and additional resources on:</a:t>
            </a:r>
          </a:p>
          <a:p>
            <a:pPr marL="0" lvl="0" indent="0" algn="ctr" rtl="0">
              <a:spcBef>
                <a:spcPts val="1000"/>
              </a:spcBef>
              <a:spcAft>
                <a:spcPts val="0"/>
              </a:spcAft>
              <a:buNone/>
            </a:pPr>
            <a:r>
              <a:rPr lang="en-US" sz="2400" dirty="0">
                <a:hlinkClick r:id="rId3"/>
              </a:rPr>
              <a:t>www.umnagricast.com</a:t>
            </a:r>
            <a:r>
              <a:rPr lang="en-US" sz="2400" dirty="0"/>
              <a:t> </a:t>
            </a:r>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g7c186f3440_0_16"/>
          <p:cNvSpPr txBox="1">
            <a:spLocks noGrp="1"/>
          </p:cNvSpPr>
          <p:nvPr>
            <p:ph type="title"/>
          </p:nvPr>
        </p:nvSpPr>
        <p:spPr>
          <a:xfrm>
            <a:off x="838200" y="499925"/>
            <a:ext cx="10841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Dairy Lifecycle/Ag Advocacy using Fact Sheets</a:t>
            </a:r>
            <a:endParaRPr dirty="0"/>
          </a:p>
        </p:txBody>
      </p:sp>
      <p:sp>
        <p:nvSpPr>
          <p:cNvPr id="62" name="Google Shape;62;g7c186f3440_0_16"/>
          <p:cNvSpPr txBox="1">
            <a:spLocks noGrp="1"/>
          </p:cNvSpPr>
          <p:nvPr>
            <p:ph type="body" idx="1"/>
          </p:nvPr>
        </p:nvSpPr>
        <p:spPr>
          <a:xfrm>
            <a:off x="666750" y="2125663"/>
            <a:ext cx="10841100" cy="37968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dirty="0"/>
              <a:t>Lifecycle of a dairy cow from calf to cow</a:t>
            </a:r>
            <a:endParaRPr dirty="0"/>
          </a:p>
          <a:p>
            <a:pPr marL="457200" lvl="0" indent="-342900" algn="l" rtl="0">
              <a:spcBef>
                <a:spcPts val="0"/>
              </a:spcBef>
              <a:spcAft>
                <a:spcPts val="0"/>
              </a:spcAft>
              <a:buSzPts val="1800"/>
              <a:buChar char="•"/>
            </a:pPr>
            <a:r>
              <a:rPr lang="en-US" dirty="0"/>
              <a:t>Concerns consumers might have about animal welfare at each stage of a dairy cow’s life</a:t>
            </a:r>
            <a:endParaRPr dirty="0"/>
          </a:p>
          <a:p>
            <a:pPr marL="457200" lvl="0" indent="-342900" algn="l" rtl="0">
              <a:spcBef>
                <a:spcPts val="0"/>
              </a:spcBef>
              <a:spcAft>
                <a:spcPts val="0"/>
              </a:spcAft>
              <a:buSzPts val="1800"/>
              <a:buChar char="•"/>
            </a:pPr>
            <a:r>
              <a:rPr lang="en-US" dirty="0"/>
              <a:t>Media Miscommunication </a:t>
            </a:r>
            <a:endParaRPr dirty="0"/>
          </a:p>
          <a:p>
            <a:pPr marL="457200" lvl="0" indent="-342900" algn="l" rtl="0">
              <a:spcBef>
                <a:spcPts val="0"/>
              </a:spcBef>
              <a:spcAft>
                <a:spcPts val="0"/>
              </a:spcAft>
              <a:buSzPts val="1800"/>
              <a:buChar char="•"/>
            </a:pPr>
            <a:r>
              <a:rPr lang="en-US" dirty="0"/>
              <a:t>Fact Sheets</a:t>
            </a:r>
          </a:p>
          <a:p>
            <a:pPr marL="457200" lvl="0" indent="-342900" algn="l" rtl="0">
              <a:spcBef>
                <a:spcPts val="0"/>
              </a:spcBef>
              <a:spcAft>
                <a:spcPts val="0"/>
              </a:spcAft>
              <a:buSzPts val="1800"/>
              <a:buChar char="•"/>
            </a:pPr>
            <a:r>
              <a:rPr lang="en-US" u="sng" dirty="0">
                <a:solidFill>
                  <a:schemeClr val="hlink"/>
                </a:solidFill>
                <a:hlinkClick r:id="rId3"/>
              </a:rPr>
              <a:t>https://drive.google.com/open?id=1Lp4_AkYOztn2hjLIh6b4UjJwUVF0YQi5</a:t>
            </a:r>
            <a:r>
              <a:rPr lang="en-US" dirty="0"/>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7c186f3440_0_21"/>
          <p:cNvSpPr txBox="1">
            <a:spLocks noGrp="1"/>
          </p:cNvSpPr>
          <p:nvPr>
            <p:ph type="title"/>
          </p:nvPr>
        </p:nvSpPr>
        <p:spPr>
          <a:xfrm>
            <a:off x="838200" y="365125"/>
            <a:ext cx="10841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Teaching Plant Nutrition with Informative Speech Principles </a:t>
            </a:r>
            <a:endParaRPr/>
          </a:p>
        </p:txBody>
      </p:sp>
      <p:sp>
        <p:nvSpPr>
          <p:cNvPr id="68" name="Google Shape;68;g7c186f3440_0_21"/>
          <p:cNvSpPr txBox="1">
            <a:spLocks noGrp="1"/>
          </p:cNvSpPr>
          <p:nvPr>
            <p:ph type="body" idx="1"/>
          </p:nvPr>
        </p:nvSpPr>
        <p:spPr>
          <a:xfrm>
            <a:off x="792250" y="1584400"/>
            <a:ext cx="10841100" cy="37968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dirty="0"/>
              <a:t>Prompts for classroom discussion</a:t>
            </a:r>
            <a:endParaRPr dirty="0"/>
          </a:p>
          <a:p>
            <a:pPr marL="457200" lvl="0" indent="-342900" algn="l" rtl="0">
              <a:spcBef>
                <a:spcPts val="0"/>
              </a:spcBef>
              <a:spcAft>
                <a:spcPts val="0"/>
              </a:spcAft>
              <a:buSzPts val="1800"/>
              <a:buChar char="•"/>
            </a:pPr>
            <a:r>
              <a:rPr lang="en-US" dirty="0"/>
              <a:t>Plant nutrition slideshow </a:t>
            </a:r>
            <a:endParaRPr dirty="0"/>
          </a:p>
          <a:p>
            <a:pPr marL="914400" lvl="1" indent="-342900" algn="l" rtl="0">
              <a:spcBef>
                <a:spcPts val="0"/>
              </a:spcBef>
              <a:spcAft>
                <a:spcPts val="0"/>
              </a:spcAft>
              <a:buSzPts val="1800"/>
              <a:buChar char="•"/>
            </a:pPr>
            <a:r>
              <a:rPr lang="en-US" dirty="0"/>
              <a:t>(essential nutrients, limiting nutrients, nutrient deficiency</a:t>
            </a:r>
            <a:endParaRPr dirty="0"/>
          </a:p>
          <a:p>
            <a:pPr marL="457200" lvl="0" indent="-342900" algn="l" rtl="0">
              <a:spcBef>
                <a:spcPts val="0"/>
              </a:spcBef>
              <a:spcAft>
                <a:spcPts val="0"/>
              </a:spcAft>
              <a:buSzPts val="1800"/>
              <a:buChar char="•"/>
            </a:pPr>
            <a:r>
              <a:rPr lang="en-US" dirty="0"/>
              <a:t>Classroom activity</a:t>
            </a:r>
            <a:endParaRPr dirty="0"/>
          </a:p>
          <a:p>
            <a:pPr marL="914400" lvl="1" indent="-342900" algn="l" rtl="0">
              <a:spcBef>
                <a:spcPts val="0"/>
              </a:spcBef>
              <a:spcAft>
                <a:spcPts val="0"/>
              </a:spcAft>
              <a:buSzPts val="1800"/>
              <a:buChar char="•"/>
            </a:pPr>
            <a:r>
              <a:rPr lang="en-US" dirty="0"/>
              <a:t>(roleplay UMN Extension NM team to create 5-7 minute informative speech outlining fertilizer application plan and Q&amp;A session for a specific audience, including corn growers, soybean producers, </a:t>
            </a:r>
            <a:r>
              <a:rPr lang="en-US" dirty="0" err="1"/>
              <a:t>sugarbeet</a:t>
            </a:r>
            <a:r>
              <a:rPr lang="en-US" dirty="0"/>
              <a:t> farmers, wheat growers). </a:t>
            </a:r>
            <a:endParaRPr dirty="0"/>
          </a:p>
          <a:p>
            <a:pPr marL="914400" lvl="1" indent="-342900" algn="l" rtl="0">
              <a:spcBef>
                <a:spcPts val="0"/>
              </a:spcBef>
              <a:spcAft>
                <a:spcPts val="0"/>
              </a:spcAft>
              <a:buSzPts val="1800"/>
              <a:buChar char="•"/>
            </a:pPr>
            <a:r>
              <a:rPr lang="en-US" dirty="0"/>
              <a:t>(after delivering to classmates as a team, peer review/vote on best informative content, speech, and Q&amp;A)</a:t>
            </a:r>
            <a:endParaRPr dirty="0"/>
          </a:p>
          <a:p>
            <a:pPr marL="0" lvl="0" indent="0" algn="l" rtl="0">
              <a:spcBef>
                <a:spcPts val="1000"/>
              </a:spcBef>
              <a:spcAft>
                <a:spcPts val="0"/>
              </a:spcAft>
              <a:buNone/>
            </a:pPr>
            <a:r>
              <a:rPr lang="en-US" dirty="0">
                <a:hlinkClick r:id="rId3"/>
              </a:rPr>
              <a:t>Resources</a:t>
            </a:r>
            <a:r>
              <a:rPr lang="en-US" dirty="0"/>
              <a:t>: lesson plan, PPT to use in class, scenario outline handout, rubric, helpful links for more info on communication principles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7c186f3440_0_26"/>
          <p:cNvSpPr txBox="1">
            <a:spLocks noGrp="1"/>
          </p:cNvSpPr>
          <p:nvPr>
            <p:ph type="title"/>
          </p:nvPr>
        </p:nvSpPr>
        <p:spPr>
          <a:xfrm>
            <a:off x="838200" y="365125"/>
            <a:ext cx="10841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Genetics/Principles of Design</a:t>
            </a:r>
            <a:endParaRPr/>
          </a:p>
        </p:txBody>
      </p:sp>
      <p:sp>
        <p:nvSpPr>
          <p:cNvPr id="74" name="Google Shape;74;g7c186f3440_0_26"/>
          <p:cNvSpPr txBox="1">
            <a:spLocks noGrp="1"/>
          </p:cNvSpPr>
          <p:nvPr>
            <p:ph type="body" idx="1"/>
          </p:nvPr>
        </p:nvSpPr>
        <p:spPr>
          <a:xfrm>
            <a:off x="838200" y="1592000"/>
            <a:ext cx="10841100" cy="37968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dirty="0"/>
              <a:t>History or DNA, genetics, and biotechnology</a:t>
            </a:r>
            <a:endParaRPr dirty="0"/>
          </a:p>
          <a:p>
            <a:pPr marL="457200" lvl="0" indent="-342900" algn="l" rtl="0">
              <a:spcBef>
                <a:spcPts val="0"/>
              </a:spcBef>
              <a:spcAft>
                <a:spcPts val="0"/>
              </a:spcAft>
              <a:buSzPts val="1800"/>
              <a:buChar char="•"/>
            </a:pPr>
            <a:r>
              <a:rPr lang="en-US" dirty="0"/>
              <a:t>Genotype/Phenotype </a:t>
            </a:r>
            <a:endParaRPr dirty="0"/>
          </a:p>
          <a:p>
            <a:pPr marL="457200" lvl="0" indent="-342900" algn="l" rtl="0">
              <a:spcBef>
                <a:spcPts val="0"/>
              </a:spcBef>
              <a:spcAft>
                <a:spcPts val="0"/>
              </a:spcAft>
              <a:buSzPts val="1800"/>
              <a:buChar char="•"/>
            </a:pPr>
            <a:r>
              <a:rPr lang="en-US" dirty="0"/>
              <a:t>Vocabulary</a:t>
            </a:r>
            <a:endParaRPr dirty="0"/>
          </a:p>
          <a:p>
            <a:pPr marL="457200" lvl="0" indent="-342900" algn="l" rtl="0">
              <a:spcBef>
                <a:spcPts val="0"/>
              </a:spcBef>
              <a:spcAft>
                <a:spcPts val="0"/>
              </a:spcAft>
              <a:buSzPts val="1800"/>
              <a:buChar char="•"/>
            </a:pPr>
            <a:r>
              <a:rPr lang="en-US" dirty="0"/>
              <a:t>Punnett Square</a:t>
            </a:r>
            <a:endParaRPr dirty="0"/>
          </a:p>
          <a:p>
            <a:pPr marL="457200" lvl="0" indent="-342900" algn="l" rtl="0">
              <a:spcBef>
                <a:spcPts val="0"/>
              </a:spcBef>
              <a:spcAft>
                <a:spcPts val="0"/>
              </a:spcAft>
              <a:buSzPts val="1800"/>
              <a:buChar char="•"/>
            </a:pPr>
            <a:r>
              <a:rPr lang="en-US" dirty="0"/>
              <a:t>Animal and Plant Examples</a:t>
            </a:r>
            <a:endParaRPr dirty="0"/>
          </a:p>
          <a:p>
            <a:pPr marL="457200" lvl="0" indent="-342900" algn="l" rtl="0">
              <a:spcBef>
                <a:spcPts val="0"/>
              </a:spcBef>
              <a:spcAft>
                <a:spcPts val="0"/>
              </a:spcAft>
              <a:buSzPts val="1800"/>
              <a:buChar char="•"/>
            </a:pPr>
            <a:r>
              <a:rPr lang="en-US" dirty="0"/>
              <a:t>People are visual learners</a:t>
            </a:r>
            <a:endParaRPr dirty="0"/>
          </a:p>
          <a:p>
            <a:pPr marL="457200" lvl="0" indent="-342900" algn="l" rtl="0">
              <a:spcBef>
                <a:spcPts val="0"/>
              </a:spcBef>
              <a:spcAft>
                <a:spcPts val="0"/>
              </a:spcAft>
              <a:buSzPts val="1800"/>
              <a:buChar char="•"/>
            </a:pPr>
            <a:r>
              <a:rPr lang="en-US" dirty="0"/>
              <a:t>Principles of good design</a:t>
            </a:r>
            <a:endParaRPr dirty="0"/>
          </a:p>
          <a:p>
            <a:pPr marL="457200" lvl="0" indent="-342900" algn="l" rtl="0">
              <a:spcBef>
                <a:spcPts val="0"/>
              </a:spcBef>
              <a:spcAft>
                <a:spcPts val="0"/>
              </a:spcAft>
              <a:buSzPts val="1800"/>
              <a:buChar char="•"/>
            </a:pPr>
            <a:r>
              <a:rPr lang="en-US" dirty="0"/>
              <a:t>Infographic</a:t>
            </a:r>
            <a:endParaRPr dirty="0"/>
          </a:p>
          <a:p>
            <a:pPr marL="457200" lvl="0" indent="-342900" algn="l" rtl="0">
              <a:spcBef>
                <a:spcPts val="0"/>
              </a:spcBef>
              <a:spcAft>
                <a:spcPts val="0"/>
              </a:spcAft>
              <a:buSzPts val="1800"/>
              <a:buChar char="•"/>
            </a:pPr>
            <a:r>
              <a:rPr lang="en-US" u="sng" dirty="0">
                <a:solidFill>
                  <a:schemeClr val="hlink"/>
                </a:solidFill>
                <a:hlinkClick r:id="rId3"/>
              </a:rPr>
              <a:t>https://drive.google.com/open?id=1SmbQJJaSlyNnoUgSjMw4H2p0szQKwRFc</a:t>
            </a:r>
            <a:r>
              <a:rPr lang="en-US" dirty="0"/>
              <a:t>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7c186f3440_0_31"/>
          <p:cNvSpPr txBox="1">
            <a:spLocks noGrp="1"/>
          </p:cNvSpPr>
          <p:nvPr>
            <p:ph type="title"/>
          </p:nvPr>
        </p:nvSpPr>
        <p:spPr>
          <a:xfrm>
            <a:off x="838200" y="365125"/>
            <a:ext cx="10841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600"/>
              <a:t>Exploring Careers in Ag using Digital Writing</a:t>
            </a:r>
            <a:endParaRPr sz="4600"/>
          </a:p>
        </p:txBody>
      </p:sp>
      <p:sp>
        <p:nvSpPr>
          <p:cNvPr id="80" name="Google Shape;80;g7c186f3440_0_31"/>
          <p:cNvSpPr txBox="1">
            <a:spLocks noGrp="1"/>
          </p:cNvSpPr>
          <p:nvPr>
            <p:ph type="body" idx="1"/>
          </p:nvPr>
        </p:nvSpPr>
        <p:spPr>
          <a:xfrm>
            <a:off x="599850" y="1415700"/>
            <a:ext cx="11317800" cy="4151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dirty="0"/>
              <a:t>Introduction: A world without ag activity</a:t>
            </a:r>
            <a:endParaRPr sz="2400" dirty="0"/>
          </a:p>
          <a:p>
            <a:pPr marL="0" lvl="0" indent="0" algn="l" rtl="0">
              <a:spcBef>
                <a:spcPts val="1000"/>
              </a:spcBef>
              <a:spcAft>
                <a:spcPts val="0"/>
              </a:spcAft>
              <a:buNone/>
            </a:pPr>
            <a:r>
              <a:rPr lang="en-US" sz="2400" dirty="0"/>
              <a:t>Presentation with content on eight AFNR career pathways; Quiz; Application activity</a:t>
            </a:r>
            <a:endParaRPr sz="2400" dirty="0"/>
          </a:p>
          <a:p>
            <a:pPr marL="0" lvl="0" indent="0" algn="l" rtl="0">
              <a:spcBef>
                <a:spcPts val="1000"/>
              </a:spcBef>
              <a:spcAft>
                <a:spcPts val="0"/>
              </a:spcAft>
              <a:buNone/>
            </a:pPr>
            <a:r>
              <a:rPr lang="en-US" sz="2400" dirty="0"/>
              <a:t>Communication activities: </a:t>
            </a:r>
            <a:endParaRPr sz="2400" dirty="0"/>
          </a:p>
          <a:p>
            <a:pPr marL="457200" lvl="0" indent="-381000" algn="l" rtl="0">
              <a:spcBef>
                <a:spcPts val="1000"/>
              </a:spcBef>
              <a:spcAft>
                <a:spcPts val="0"/>
              </a:spcAft>
              <a:buSzPts val="2400"/>
              <a:buChar char="•"/>
            </a:pPr>
            <a:r>
              <a:rPr lang="en-US" sz="2400" dirty="0"/>
              <a:t>[Informative] Blog writing - roleplay HS guidance counselor</a:t>
            </a:r>
            <a:endParaRPr sz="2400" dirty="0"/>
          </a:p>
          <a:p>
            <a:pPr marL="457200" lvl="0" indent="-381000" algn="l" rtl="0">
              <a:spcBef>
                <a:spcPts val="0"/>
              </a:spcBef>
              <a:spcAft>
                <a:spcPts val="0"/>
              </a:spcAft>
              <a:buSzPts val="2400"/>
              <a:buChar char="•"/>
            </a:pPr>
            <a:r>
              <a:rPr lang="en-US" sz="2400" dirty="0"/>
              <a:t>[Persuasive] Social media writing - roleplay recruiter</a:t>
            </a:r>
            <a:endParaRPr sz="2400" dirty="0"/>
          </a:p>
          <a:p>
            <a:pPr marL="0" lvl="0" indent="0" algn="l" rtl="0">
              <a:spcBef>
                <a:spcPts val="1000"/>
              </a:spcBef>
              <a:spcAft>
                <a:spcPts val="0"/>
              </a:spcAft>
              <a:buNone/>
            </a:pPr>
            <a:r>
              <a:rPr lang="en-US" sz="2400" dirty="0"/>
              <a:t>Wrap-up activity: 5 finger model</a:t>
            </a:r>
            <a:endParaRPr sz="2400" dirty="0"/>
          </a:p>
          <a:p>
            <a:pPr marL="0" lvl="0" indent="0" algn="l" rtl="0">
              <a:spcBef>
                <a:spcPts val="1000"/>
              </a:spcBef>
              <a:spcAft>
                <a:spcPts val="0"/>
              </a:spcAft>
              <a:buNone/>
            </a:pPr>
            <a:r>
              <a:rPr lang="en-US" sz="2400" dirty="0">
                <a:hlinkClick r:id="rId3"/>
              </a:rPr>
              <a:t>Resources: </a:t>
            </a:r>
            <a:endParaRPr sz="2400" dirty="0"/>
          </a:p>
          <a:p>
            <a:pPr marL="457200" lvl="0" indent="-381000" algn="l" rtl="0">
              <a:spcBef>
                <a:spcPts val="1000"/>
              </a:spcBef>
              <a:spcAft>
                <a:spcPts val="0"/>
              </a:spcAft>
              <a:buSzPts val="2400"/>
              <a:buChar char="•"/>
            </a:pPr>
            <a:r>
              <a:rPr lang="en-US" sz="2400" dirty="0"/>
              <a:t>Lesson plan, PPT to use in class with career info plus tips on blog writing and social media writing, helpful links document with additional communication content, templates and instructions for creating profiles</a:t>
            </a:r>
            <a:endParaRPr sz="2400" dirty="0"/>
          </a:p>
          <a:p>
            <a:pPr marL="0" lvl="0" indent="0" algn="l" rtl="0">
              <a:spcBef>
                <a:spcPts val="1000"/>
              </a:spcBef>
              <a:spcAft>
                <a:spcPts val="0"/>
              </a:spcAft>
              <a:buNone/>
            </a:pPr>
            <a:endParaRPr sz="1800" dirty="0"/>
          </a:p>
          <a:p>
            <a:pPr marL="0" lvl="0" indent="0" algn="l" rtl="0">
              <a:spcBef>
                <a:spcPts val="1000"/>
              </a:spcBef>
              <a:spcAft>
                <a:spcPts val="0"/>
              </a:spcAft>
              <a:buNone/>
            </a:pPr>
            <a:endParaRPr sz="18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1494</Words>
  <Application>Microsoft Macintosh PowerPoint</Application>
  <PresentationFormat>Widescreen</PresentationFormat>
  <Paragraphs>155</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Garamond</vt:lpstr>
      <vt:lpstr>Arial</vt:lpstr>
      <vt:lpstr>Office Theme</vt:lpstr>
      <vt:lpstr>Agricultural Communications: How to use Interdisciplinary Lesson Plans and Digital Storytelling to Engage Students in Science </vt:lpstr>
      <vt:lpstr>Why is Agricultural Communications Important? </vt:lpstr>
      <vt:lpstr>A WHOLE course for Ag Comm?</vt:lpstr>
      <vt:lpstr>Incorporating Ag Comm in other places </vt:lpstr>
      <vt:lpstr>Overview of all Lessons (RS)</vt:lpstr>
      <vt:lpstr>Dairy Lifecycle/Ag Advocacy using Fact Sheets</vt:lpstr>
      <vt:lpstr>Teaching Plant Nutrition with Informative Speech Principles </vt:lpstr>
      <vt:lpstr>Genetics/Principles of Design</vt:lpstr>
      <vt:lpstr>Exploring Careers in Ag using Digital Writing</vt:lpstr>
      <vt:lpstr>Additional Lessons and Resources...</vt:lpstr>
      <vt:lpstr>The Ag Comm CDE</vt:lpstr>
      <vt:lpstr>Ag Comm CDE @ National FFA Convention</vt:lpstr>
      <vt:lpstr>Ag Comm CDE @ State Level</vt:lpstr>
      <vt:lpstr>Changes at the State Level</vt:lpstr>
      <vt:lpstr>Preparation for the Contest </vt:lpstr>
      <vt:lpstr>Classroom Visit?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Communications: How to use Interdisciplinary Lesson Plans and Digital Storytelling to Engage Students in Science </dc:title>
  <dc:creator>Janelle E Hueners</dc:creator>
  <cp:lastModifiedBy>Microsoft Office User</cp:lastModifiedBy>
  <cp:revision>7</cp:revision>
  <dcterms:created xsi:type="dcterms:W3CDTF">2019-10-02T23:42:03Z</dcterms:created>
  <dcterms:modified xsi:type="dcterms:W3CDTF">2020-01-18T14:48:39Z</dcterms:modified>
</cp:coreProperties>
</file>